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3" r:id="rId3"/>
    <p:sldId id="259" r:id="rId4"/>
    <p:sldId id="262" r:id="rId5"/>
    <p:sldId id="274" r:id="rId6"/>
    <p:sldId id="267" r:id="rId7"/>
    <p:sldId id="270" r:id="rId8"/>
    <p:sldId id="268" r:id="rId9"/>
    <p:sldId id="269" r:id="rId10"/>
    <p:sldId id="275" r:id="rId11"/>
    <p:sldId id="271" r:id="rId12"/>
    <p:sldId id="272" r:id="rId13"/>
    <p:sldId id="265" r:id="rId14"/>
    <p:sldId id="261" r:id="rId1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 varScale="1">
        <p:scale>
          <a:sx n="63" d="100"/>
          <a:sy n="63" d="100"/>
        </p:scale>
        <p:origin x="72" y="5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5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6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r>
              <a:rPr lang="fi-FI" dirty="0"/>
              <a:t/>
            </a: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jonne.kurokallio@aalto.fi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BDA Project Presentation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 err="1"/>
              <a:t>Logistic</a:t>
            </a:r>
            <a:r>
              <a:rPr lang="fi-FI" dirty="0"/>
              <a:t> regression on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Jonne Kurokallio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/>
              <a:t>Ales</a:t>
            </a:r>
            <a:r>
              <a:rPr lang="fi-FI" dirty="0"/>
              <a:t> </a:t>
            </a:r>
            <a:r>
              <a:rPr lang="fi-FI" dirty="0" err="1"/>
              <a:t>Suchomel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 smtClean="0"/>
              <a:t>Summary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 smtClean="0"/>
              <a:t>slide</a:t>
            </a:r>
            <a:r>
              <a:rPr lang="fi-FI" dirty="0" smtClean="0"/>
              <a:t> / </a:t>
            </a:r>
            <a:r>
              <a:rPr lang="fi-FI" dirty="0" err="1" smtClean="0"/>
              <a:t>take</a:t>
            </a:r>
            <a:r>
              <a:rPr lang="fi-FI" dirty="0" smtClean="0"/>
              <a:t> home </a:t>
            </a:r>
            <a:r>
              <a:rPr lang="fi-FI" dirty="0" err="1" smtClean="0"/>
              <a:t>message</a:t>
            </a:r>
            <a:r>
              <a:rPr lang="fi-FI" dirty="0" smtClean="0"/>
              <a:t>.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need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?</a:t>
            </a:r>
          </a:p>
          <a:p>
            <a:endParaRPr lang="fi-FI" dirty="0"/>
          </a:p>
          <a:p>
            <a:endParaRPr lang="fi-FI" dirty="0" smtClean="0"/>
          </a:p>
          <a:p>
            <a:r>
              <a:rPr lang="fi-FI" dirty="0" err="1" smtClean="0"/>
              <a:t>Contact</a:t>
            </a:r>
            <a:r>
              <a:rPr lang="fi-FI" dirty="0" smtClean="0"/>
              <a:t> </a:t>
            </a:r>
            <a:r>
              <a:rPr lang="fi-FI" dirty="0" err="1" smtClean="0"/>
              <a:t>information</a:t>
            </a:r>
            <a:r>
              <a:rPr lang="fi-FI" dirty="0" smtClean="0"/>
              <a:t>:</a:t>
            </a:r>
          </a:p>
          <a:p>
            <a:r>
              <a:rPr lang="fi-FI" dirty="0" err="1" smtClean="0"/>
              <a:t>Ales</a:t>
            </a:r>
            <a:r>
              <a:rPr lang="fi-FI" dirty="0" smtClean="0"/>
              <a:t> </a:t>
            </a:r>
            <a:r>
              <a:rPr lang="fi-FI" dirty="0" err="1" smtClean="0"/>
              <a:t>Suchomel</a:t>
            </a:r>
            <a:r>
              <a:rPr lang="fi-FI" dirty="0" smtClean="0"/>
              <a:t> 		– … </a:t>
            </a:r>
          </a:p>
          <a:p>
            <a:r>
              <a:rPr lang="fi-FI" dirty="0" smtClean="0"/>
              <a:t>Jonne </a:t>
            </a:r>
            <a:r>
              <a:rPr lang="fi-FI" smtClean="0"/>
              <a:t>Kurokallio 	– </a:t>
            </a:r>
            <a:r>
              <a:rPr lang="fi-FI" dirty="0" smtClean="0">
                <a:hlinkClick r:id="rId2"/>
              </a:rPr>
              <a:t>jonne.kurokallio@aalto.fi</a:t>
            </a:r>
            <a:endParaRPr lang="fi-FI" dirty="0" smtClean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8037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4E9B1907-BFC6-43C9-A7DE-01723F067F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Appendices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488878B-0A2B-4337-8FF0-0D39A816D13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Stan code: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DF09D345-4E11-4E2E-BFFD-FF1C7F32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60" y="503435"/>
            <a:ext cx="3248478" cy="194337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4BDB650-B771-4D9F-A81F-1ECB3067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49" y="1708774"/>
            <a:ext cx="609685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2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B06B4A4E-015B-4248-A137-DF43634BA5E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76ACE12-5AA2-4162-83EF-1418C8C950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A69DD079-ED8B-4D8F-AB26-9709C84D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89" y="1028012"/>
            <a:ext cx="4267796" cy="163852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882EF473-AA8B-441E-8073-650AAFAC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" y="1165773"/>
            <a:ext cx="4229690" cy="320084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0355BF81-9E1C-4DE8-BA1D-E0B96450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34" y="3153845"/>
            <a:ext cx="469648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086C60F2-50FA-4106-9A5C-A5993EFD4DD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GB" dirty="0" smtClean="0"/>
              <a:t>Posterior predictive checks</a:t>
            </a:r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F70EC45-C06F-4865-9EBE-A701CBC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0" y="783656"/>
            <a:ext cx="3040887" cy="37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37E60FD-F986-4B21-8441-758990DF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39" y="1358537"/>
            <a:ext cx="3779198" cy="2925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Relative</a:t>
            </a:r>
            <a:r>
              <a:rPr lang="fi-FI" dirty="0"/>
              <a:t> </a:t>
            </a:r>
            <a:r>
              <a:rPr lang="fi-FI" dirty="0" err="1"/>
              <a:t>distributions</a:t>
            </a:r>
            <a:r>
              <a:rPr lang="fi-FI" dirty="0"/>
              <a:t> of </a:t>
            </a:r>
            <a:r>
              <a:rPr lang="fi-FI" dirty="0" err="1" smtClean="0"/>
              <a:t>each</a:t>
            </a:r>
            <a:r>
              <a:rPr lang="fi-FI" dirty="0" smtClean="0"/>
              <a:t> feature</a:t>
            </a:r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DDF193C-F20A-4819-B6A3-2E2499192EE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pairplot</a:t>
            </a:r>
            <a:endParaRPr lang="en-GB" dirty="0"/>
          </a:p>
        </p:txBody>
      </p:sp>
      <p:sp>
        <p:nvSpPr>
          <p:cNvPr id="8" name="Kuvan paikkamerkki 7">
            <a:extLst>
              <a:ext uri="{FF2B5EF4-FFF2-40B4-BE49-F238E27FC236}">
                <a16:creationId xmlns:a16="http://schemas.microsoft.com/office/drawing/2014/main" id="{689CFD5E-1E70-4DE4-AFF1-DB005C29663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C95569E-24AF-41A9-AAD5-83608FDB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36" y="0"/>
            <a:ext cx="5077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ADE51406-A7A8-4AA8-8C2E-C6FAA1A3816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D3DE726-7482-48D4-86FA-5CFEB5A9A6A9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/>
              <a:t>Bayesian workflow and analysis to breast cancer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classification</a:t>
            </a:r>
            <a:r>
              <a:rPr lang="fi-FI" dirty="0"/>
              <a:t> </a:t>
            </a:r>
            <a:r>
              <a:rPr lang="fi-FI" dirty="0" err="1"/>
              <a:t>task</a:t>
            </a:r>
            <a:endParaRPr lang="fi-FI" dirty="0"/>
          </a:p>
          <a:p>
            <a:pPr marL="971550" lvl="1" indent="-342900"/>
            <a:r>
              <a:rPr lang="en-GB" dirty="0"/>
              <a:t>Multiple logistic regression models</a:t>
            </a:r>
          </a:p>
          <a:p>
            <a:pPr marL="1147763" lvl="2" indent="-342900"/>
            <a:r>
              <a:rPr lang="en-GB" dirty="0"/>
              <a:t>Models differ by the used priors and chosen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Models compared using leave-one-out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Predictive performance was evaluated on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6554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DB969AB2-7114-43B4-81CE-AB6F4335C87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Wisconsin </a:t>
            </a:r>
            <a:r>
              <a:rPr lang="fi-FI" dirty="0" err="1"/>
              <a:t>breast</a:t>
            </a:r>
            <a:r>
              <a:rPr lang="fi-FI" dirty="0"/>
              <a:t> </a:t>
            </a:r>
            <a:r>
              <a:rPr lang="fi-FI" dirty="0" err="1"/>
              <a:t>cancer</a:t>
            </a:r>
            <a:r>
              <a:rPr lang="fi-FI" dirty="0"/>
              <a:t> data set</a:t>
            </a:r>
            <a:endParaRPr lang="en-GB" dirty="0"/>
          </a:p>
          <a:p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4113ECE-1BF5-4A2C-975B-50D1E038A36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/>
              <a:t>Total of 10 numerical features with binary labels (M, B)</a:t>
            </a:r>
          </a:p>
          <a:p>
            <a:r>
              <a:rPr lang="en-GB" dirty="0"/>
              <a:t>569 measurements of fine needle aspiration extractions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EC449EB-5EFC-4671-9081-27935A55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83" y="1056033"/>
            <a:ext cx="3933825" cy="3714750"/>
          </a:xfrm>
          <a:prstGeom prst="rect">
            <a:avLst/>
          </a:prstGeom>
        </p:spPr>
      </p:pic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6794E90A-90BB-4324-99E7-E42B6BABCD5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41427" y="1043249"/>
            <a:ext cx="0" cy="3727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4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7071E864-6145-4D9B-8D4B-7A05D40F4DE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 err="1"/>
              <a:t>Models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94C9B51-83EA-4688-8A77-7F9024EFDA4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880" y="1043249"/>
            <a:ext cx="4150122" cy="3360944"/>
          </a:xfrm>
        </p:spPr>
        <p:txBody>
          <a:bodyPr/>
          <a:lstStyle/>
          <a:p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endParaRPr lang="en-GB" sz="1600" dirty="0"/>
          </a:p>
          <a:p>
            <a:pPr lvl="1"/>
            <a:r>
              <a:rPr lang="en-GB" sz="1600" dirty="0"/>
              <a:t>Linear correlation between features and predictions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600" dirty="0"/>
          </a:p>
          <a:p>
            <a:pPr lvl="1"/>
            <a:r>
              <a:rPr lang="en-GB" sz="1600" dirty="0"/>
              <a:t>Bayesian formula </a:t>
            </a:r>
          </a:p>
          <a:p>
            <a:pPr lvl="2"/>
            <a:r>
              <a:rPr lang="en-GB" sz="1100" dirty="0"/>
              <a:t> </a:t>
            </a:r>
          </a:p>
          <a:p>
            <a:pPr marL="628650" lvl="2" indent="0">
              <a:buNone/>
            </a:pPr>
            <a:endParaRPr lang="en-GB" sz="1100" dirty="0"/>
          </a:p>
          <a:p>
            <a:pPr lvl="1"/>
            <a:r>
              <a:rPr lang="en-GB" sz="1600" dirty="0"/>
              <a:t>Likelihood</a:t>
            </a:r>
          </a:p>
          <a:p>
            <a:pPr lvl="2"/>
            <a:r>
              <a:rPr lang="en-GB" sz="1100" dirty="0"/>
              <a:t> </a:t>
            </a:r>
          </a:p>
          <a:p>
            <a:r>
              <a:rPr lang="fi-FI" sz="1600" dirty="0"/>
              <a:t>Link function </a:t>
            </a:r>
            <a:r>
              <a:rPr lang="en-GB" sz="1600" dirty="0"/>
              <a:t>and its inverse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54BAE0B-07CC-4FE2-ACEA-A269D2E5A6B1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662188" y="390010"/>
            <a:ext cx="4078684" cy="2936212"/>
          </a:xfrm>
        </p:spPr>
        <p:txBody>
          <a:bodyPr/>
          <a:lstStyle/>
          <a:p>
            <a:r>
              <a:rPr lang="fi-FI" dirty="0" err="1"/>
              <a:t>Priors</a:t>
            </a:r>
            <a:endParaRPr lang="fi-FI" dirty="0"/>
          </a:p>
          <a:p>
            <a:pPr lvl="1"/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weakly</a:t>
            </a:r>
            <a:r>
              <a:rPr lang="fi-FI" dirty="0"/>
              <a:t> </a:t>
            </a:r>
            <a:r>
              <a:rPr lang="fi-FI" dirty="0" err="1"/>
              <a:t>informative</a:t>
            </a:r>
            <a:endParaRPr lang="fi-FI" dirty="0"/>
          </a:p>
          <a:p>
            <a:pPr lvl="1"/>
            <a:r>
              <a:rPr lang="en-GB" dirty="0"/>
              <a:t>Three different prior </a:t>
            </a:r>
            <a:r>
              <a:rPr lang="en-GB" dirty="0" smtClean="0"/>
              <a:t>choices</a:t>
            </a:r>
          </a:p>
          <a:p>
            <a:pPr lvl="2"/>
            <a:endParaRPr lang="en-GB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1844766-F009-4149-A4D5-C97FFE49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9" y="1901411"/>
            <a:ext cx="3305175" cy="24765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AA415A3-00CF-442B-8456-0A95506D3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59" y="3277917"/>
            <a:ext cx="1943100" cy="31432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CF5A66A-8CC7-4C1C-9A6A-70320C77C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59" y="2645945"/>
            <a:ext cx="2209800" cy="247650"/>
          </a:xfrm>
          <a:prstGeom prst="rect">
            <a:avLst/>
          </a:prstGeom>
        </p:spPr>
      </p:pic>
      <p:pic>
        <p:nvPicPr>
          <p:cNvPr id="9" name="Kuva 4">
            <a:extLst>
              <a:ext uri="{FF2B5EF4-FFF2-40B4-BE49-F238E27FC236}">
                <a16:creationId xmlns:a16="http://schemas.microsoft.com/office/drawing/2014/main" id="{81F5D972-2D34-4455-8FE8-93E9DD6FF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44" y="3875582"/>
            <a:ext cx="1905000" cy="523875"/>
          </a:xfrm>
          <a:prstGeom prst="rect">
            <a:avLst/>
          </a:prstGeom>
        </p:spPr>
      </p:pic>
      <p:pic>
        <p:nvPicPr>
          <p:cNvPr id="11" name="Kuva 6">
            <a:extLst>
              <a:ext uri="{FF2B5EF4-FFF2-40B4-BE49-F238E27FC236}">
                <a16:creationId xmlns:a16="http://schemas.microsoft.com/office/drawing/2014/main" id="{0DC79116-60F6-430A-957F-E1F4358DD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346" y="3860071"/>
            <a:ext cx="2657475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803" y="1406304"/>
            <a:ext cx="3965069" cy="25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2AD3AA6A-ED45-4B00-8636-B9C80E961A6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Data processing pipeline</a:t>
            </a:r>
          </a:p>
          <a:p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0E7A87-E358-4506-A5E0-417078DBFFC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7" y="886584"/>
            <a:ext cx="8492897" cy="360173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preprocessing </a:t>
            </a:r>
            <a:r>
              <a:rPr lang="en-US" sz="1400" b="0" dirty="0">
                <a:solidFill>
                  <a:schemeClr val="accent3"/>
                </a:solidFill>
              </a:rPr>
              <a:t>(standardization, PCA, feature selection)</a:t>
            </a:r>
            <a:r>
              <a:rPr lang="en-US" sz="1200" b="0" dirty="0"/>
              <a:t>	</a:t>
            </a:r>
          </a:p>
          <a:p>
            <a:pPr lvl="1" indent="0">
              <a:buNone/>
            </a:pPr>
            <a:r>
              <a:rPr lang="en-US" sz="1400" b="0" dirty="0"/>
              <a:t>set of 6 different datasets (Origin, Standardized, Custom-5, PCA-all, PCA-6, PCA-3)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splitting </a:t>
            </a:r>
            <a:r>
              <a:rPr lang="en-US" sz="1400" b="0" dirty="0">
                <a:solidFill>
                  <a:schemeClr val="accent3"/>
                </a:solidFill>
              </a:rPr>
              <a:t>(setting apart 20 percent of points for final evaluation)</a:t>
            </a:r>
          </a:p>
          <a:p>
            <a:pPr lvl="1" indent="0">
              <a:buNone/>
            </a:pPr>
            <a:r>
              <a:rPr lang="en-US" sz="1400" b="0" dirty="0"/>
              <a:t>train and test sets of the prepared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Stan model compilation </a:t>
            </a:r>
            <a:r>
              <a:rPr lang="en-US" sz="1400" b="0" dirty="0">
                <a:solidFill>
                  <a:schemeClr val="accent3"/>
                </a:solidFill>
              </a:rPr>
              <a:t>(classifiers differentiated by priors, flexible regarding feature counts)</a:t>
            </a:r>
          </a:p>
          <a:p>
            <a:pPr lvl="1" indent="0">
              <a:buNone/>
            </a:pPr>
            <a:r>
              <a:rPr lang="en-US" sz="1400" b="0" dirty="0"/>
              <a:t>set of 3 interchangeable </a:t>
            </a:r>
            <a:r>
              <a:rPr lang="en-US" sz="1400" b="0" dirty="0" err="1"/>
              <a:t>StanModel</a:t>
            </a:r>
            <a:r>
              <a:rPr lang="en-US" sz="1400" b="0" dirty="0"/>
              <a:t> objects (Normal, Student-T, Cauchy)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Default sampling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train datasets</a:t>
            </a:r>
            <a:r>
              <a:rPr lang="en-US" sz="1800" b="0" dirty="0">
                <a:solidFill>
                  <a:schemeClr val="accent3"/>
                </a:solidFill>
              </a:rPr>
              <a:t>) </a:t>
            </a:r>
          </a:p>
          <a:p>
            <a:pPr lvl="1" indent="0">
              <a:buNone/>
            </a:pPr>
            <a:r>
              <a:rPr lang="en-US" sz="1400" b="0" dirty="0"/>
              <a:t>many warnings (divergences, </a:t>
            </a:r>
            <a:r>
              <a:rPr lang="en-US" sz="1400" dirty="0" err="1"/>
              <a:t>R</a:t>
            </a:r>
            <a:r>
              <a:rPr lang="en-US" sz="1400" b="0" dirty="0" err="1"/>
              <a:t>hat</a:t>
            </a:r>
            <a:r>
              <a:rPr lang="en-US" sz="1400" b="0" dirty="0"/>
              <a:t> &gt; 1.1, </a:t>
            </a:r>
            <a:r>
              <a:rPr lang="en-US" sz="1400" b="0" dirty="0" err="1"/>
              <a:t>k_patero</a:t>
            </a:r>
            <a:r>
              <a:rPr lang="en-US" sz="1400" b="0" dirty="0"/>
              <a:t> &gt; 0.7, tree depth saturation)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Tuning </a:t>
            </a:r>
            <a:r>
              <a:rPr lang="en-US" sz="1800" dirty="0"/>
              <a:t>stan options </a:t>
            </a:r>
            <a:r>
              <a:rPr lang="en-US" sz="1400" b="0" dirty="0">
                <a:solidFill>
                  <a:schemeClr val="accent3"/>
                </a:solidFill>
              </a:rPr>
              <a:t>(finally setting </a:t>
            </a:r>
            <a:r>
              <a:rPr lang="en-US" sz="1400" b="0" dirty="0" err="1">
                <a:solidFill>
                  <a:schemeClr val="accent3"/>
                </a:solidFill>
              </a:rPr>
              <a:t>max_treedepth</a:t>
            </a:r>
            <a:r>
              <a:rPr lang="en-US" sz="1400" b="0" dirty="0">
                <a:solidFill>
                  <a:schemeClr val="accent3"/>
                </a:solidFill>
              </a:rPr>
              <a:t> = 15, </a:t>
            </a:r>
            <a:r>
              <a:rPr lang="en-US" sz="1400" b="0" dirty="0" err="1">
                <a:solidFill>
                  <a:schemeClr val="accent3"/>
                </a:solidFill>
              </a:rPr>
              <a:t>iter_count</a:t>
            </a:r>
            <a:r>
              <a:rPr lang="en-US" sz="1400" b="0" dirty="0">
                <a:solidFill>
                  <a:schemeClr val="accent3"/>
                </a:solidFill>
              </a:rPr>
              <a:t> = 2200, rest to default)</a:t>
            </a:r>
          </a:p>
          <a:p>
            <a:pPr lvl="1" indent="0">
              <a:buNone/>
            </a:pPr>
            <a:r>
              <a:rPr lang="en-US" sz="1400" dirty="0"/>
              <a:t>o</a:t>
            </a:r>
            <a:r>
              <a:rPr lang="en-US" sz="1400" b="0" dirty="0"/>
              <a:t>nly few warnings regarding </a:t>
            </a:r>
            <a:r>
              <a:rPr lang="en-US" sz="1400" b="0" dirty="0" err="1"/>
              <a:t>k_patero</a:t>
            </a:r>
            <a:r>
              <a:rPr lang="en-US" sz="1400" b="0" dirty="0"/>
              <a:t> &gt; </a:t>
            </a:r>
            <a:r>
              <a:rPr lang="en-US" sz="1400" b="0" dirty="0" smtClean="0"/>
              <a:t>0.7, No </a:t>
            </a:r>
            <a:r>
              <a:rPr lang="en-US" sz="1400" b="0" dirty="0" err="1" smtClean="0"/>
              <a:t>Rhat</a:t>
            </a:r>
            <a:r>
              <a:rPr lang="en-US" sz="1400" b="0" dirty="0" smtClean="0"/>
              <a:t> warnings</a:t>
            </a:r>
            <a:endParaRPr lang="en-US" sz="1400" b="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Generating posterior draws </a:t>
            </a:r>
            <a:r>
              <a:rPr lang="en-US" sz="1400" b="0" dirty="0">
                <a:solidFill>
                  <a:schemeClr val="accent3"/>
                </a:solidFill>
              </a:rPr>
              <a:t>(all combinations of models with both test and train datasets)</a:t>
            </a:r>
          </a:p>
          <a:p>
            <a:pPr lvl="1" indent="0">
              <a:buNone/>
            </a:pPr>
            <a:r>
              <a:rPr lang="en-US" sz="1400" dirty="0"/>
              <a:t>s</a:t>
            </a:r>
            <a:r>
              <a:rPr lang="en-US" sz="1400" b="0" dirty="0"/>
              <a:t>et of 18 </a:t>
            </a:r>
            <a:r>
              <a:rPr lang="en-US" sz="1400" dirty="0"/>
              <a:t>StanFit4Model </a:t>
            </a:r>
            <a:r>
              <a:rPr lang="en-US" sz="1400" b="0" dirty="0"/>
              <a:t>objects</a:t>
            </a:r>
            <a:r>
              <a:rPr lang="en-US" sz="1400" dirty="0"/>
              <a:t> with point-wise log-likelihoods and posterior draws for both splits</a:t>
            </a:r>
          </a:p>
          <a:p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  </a:t>
            </a:r>
          </a:p>
          <a:p>
            <a:endParaRPr lang="en-US" dirty="0"/>
          </a:p>
        </p:txBody>
      </p:sp>
      <p:sp>
        <p:nvSpPr>
          <p:cNvPr id="4" name="Šipka: doprava 3">
            <a:extLst>
              <a:ext uri="{FF2B5EF4-FFF2-40B4-BE49-F238E27FC236}">
                <a16:creationId xmlns:a16="http://schemas.microsoft.com/office/drawing/2014/main" id="{3ADF8264-493C-4328-8D15-93D5342D3902}"/>
              </a:ext>
            </a:extLst>
          </p:cNvPr>
          <p:cNvSpPr/>
          <p:nvPr/>
        </p:nvSpPr>
        <p:spPr>
          <a:xfrm>
            <a:off x="490758" y="1208931"/>
            <a:ext cx="343948" cy="1937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51D04324-F703-4F02-B63C-ADC75D7C6FC7}"/>
              </a:ext>
            </a:extLst>
          </p:cNvPr>
          <p:cNvSpPr/>
          <p:nvPr/>
        </p:nvSpPr>
        <p:spPr>
          <a:xfrm>
            <a:off x="490758" y="1843732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Šipka: doprava 5">
            <a:extLst>
              <a:ext uri="{FF2B5EF4-FFF2-40B4-BE49-F238E27FC236}">
                <a16:creationId xmlns:a16="http://schemas.microsoft.com/office/drawing/2014/main" id="{4342037D-4290-495B-859A-B0E4B61213AD}"/>
              </a:ext>
            </a:extLst>
          </p:cNvPr>
          <p:cNvSpPr/>
          <p:nvPr/>
        </p:nvSpPr>
        <p:spPr>
          <a:xfrm>
            <a:off x="490758" y="24561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Šipka: doprava 6">
            <a:extLst>
              <a:ext uri="{FF2B5EF4-FFF2-40B4-BE49-F238E27FC236}">
                <a16:creationId xmlns:a16="http://schemas.microsoft.com/office/drawing/2014/main" id="{1C4D86E4-CA21-4AE9-8D2E-F20C36889BD8}"/>
              </a:ext>
            </a:extLst>
          </p:cNvPr>
          <p:cNvSpPr/>
          <p:nvPr/>
        </p:nvSpPr>
        <p:spPr>
          <a:xfrm>
            <a:off x="490758" y="3068586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F5447779-E005-4873-97E6-4A2E98E4DF1C}"/>
              </a:ext>
            </a:extLst>
          </p:cNvPr>
          <p:cNvSpPr/>
          <p:nvPr/>
        </p:nvSpPr>
        <p:spPr>
          <a:xfrm>
            <a:off x="471184" y="3681013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Šipka: doprava 8">
            <a:extLst>
              <a:ext uri="{FF2B5EF4-FFF2-40B4-BE49-F238E27FC236}">
                <a16:creationId xmlns:a16="http://schemas.microsoft.com/office/drawing/2014/main" id="{A30AD609-0F5B-4B1F-85E1-7AB8EEAC77A9}"/>
              </a:ext>
            </a:extLst>
          </p:cNvPr>
          <p:cNvSpPr/>
          <p:nvPr/>
        </p:nvSpPr>
        <p:spPr>
          <a:xfrm>
            <a:off x="483011" y="429104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1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B4AFC390-9F26-45FC-9F6C-11B093CDFD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Comparison and sensitivity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D6B0AEE-95F4-49D5-9240-9709C305DFB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344155" y="1089474"/>
            <a:ext cx="8019174" cy="2936212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/>
              <a:t>No significant differences in scores (</a:t>
            </a:r>
            <a:r>
              <a:rPr lang="en-US" sz="1600" b="0" dirty="0" err="1"/>
              <a:t>elpd</a:t>
            </a:r>
            <a:r>
              <a:rPr lang="en-US" sz="1600" b="0" dirty="0"/>
              <a:t>, accuracy) for most dataset-prior combinations.</a:t>
            </a:r>
          </a:p>
          <a:p>
            <a:pPr marL="0" indent="0">
              <a:buNone/>
            </a:pPr>
            <a:r>
              <a:rPr lang="en-US" sz="1600" b="0" dirty="0"/>
              <a:t> 	  </a:t>
            </a:r>
            <a:r>
              <a:rPr lang="en-US" sz="1400" b="0" dirty="0"/>
              <a:t>The classification is robust to changes in priors, dimensions and preprocessing.</a:t>
            </a:r>
          </a:p>
          <a:p>
            <a:pPr marL="0" indent="0">
              <a:buNone/>
            </a:pPr>
            <a:r>
              <a:rPr lang="en-US" sz="1600" dirty="0"/>
              <a:t>Other findings:</a:t>
            </a:r>
          </a:p>
          <a:p>
            <a:r>
              <a:rPr lang="en-US" sz="1400" b="0" dirty="0"/>
              <a:t>both train and test accuracies </a:t>
            </a:r>
            <a:br>
              <a:rPr lang="en-US" sz="1400" b="0" dirty="0"/>
            </a:br>
            <a:r>
              <a:rPr lang="en-US" sz="1400" b="0" dirty="0"/>
              <a:t>were consistently around 0.91</a:t>
            </a:r>
          </a:p>
          <a:p>
            <a:r>
              <a:rPr lang="en-US" sz="1400" b="0" dirty="0"/>
              <a:t>most of </a:t>
            </a:r>
            <a:r>
              <a:rPr lang="en-US" sz="1400" b="0" dirty="0" err="1"/>
              <a:t>elpd</a:t>
            </a:r>
            <a:r>
              <a:rPr lang="en-US" sz="1400" b="0" dirty="0"/>
              <a:t> values (loo) differed</a:t>
            </a:r>
            <a:br>
              <a:rPr lang="en-US" sz="1400" b="0" dirty="0"/>
            </a:br>
            <a:r>
              <a:rPr lang="en-US" sz="1400" b="0" dirty="0"/>
              <a:t>only insignificantly</a:t>
            </a:r>
          </a:p>
          <a:p>
            <a:r>
              <a:rPr lang="en-US" sz="1400" b="0" dirty="0"/>
              <a:t>standardization was necessary</a:t>
            </a:r>
          </a:p>
          <a:p>
            <a:r>
              <a:rPr lang="en-US" sz="1400" b="0" dirty="0"/>
              <a:t>5 features was enough</a:t>
            </a:r>
          </a:p>
          <a:p>
            <a:r>
              <a:rPr lang="en-US" sz="1400" b="0" dirty="0"/>
              <a:t>warnings were not fully eliminated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00A68E-2F82-4F5D-A69A-FC7CB429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92" y="1797946"/>
            <a:ext cx="5370409" cy="2643766"/>
          </a:xfrm>
          <a:prstGeom prst="rect">
            <a:avLst/>
          </a:prstGeom>
        </p:spPr>
      </p:pic>
      <p:sp>
        <p:nvSpPr>
          <p:cNvPr id="9" name="Šipka: doprava 8">
            <a:extLst>
              <a:ext uri="{FF2B5EF4-FFF2-40B4-BE49-F238E27FC236}">
                <a16:creationId xmlns:a16="http://schemas.microsoft.com/office/drawing/2014/main" id="{15D9A054-9679-428A-ADF1-571729FFE960}"/>
              </a:ext>
            </a:extLst>
          </p:cNvPr>
          <p:cNvSpPr/>
          <p:nvPr/>
        </p:nvSpPr>
        <p:spPr>
          <a:xfrm>
            <a:off x="665514" y="1440859"/>
            <a:ext cx="343948" cy="201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0731ED6-5500-4755-91BF-B48843C7DB1F}"/>
              </a:ext>
            </a:extLst>
          </p:cNvPr>
          <p:cNvSpPr txBox="1"/>
          <p:nvPr/>
        </p:nvSpPr>
        <p:spPr>
          <a:xfrm>
            <a:off x="3556392" y="4510104"/>
            <a:ext cx="5370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1: Table comparing scores reached by sampling all combinations of priors and datasets. </a:t>
            </a:r>
          </a:p>
        </p:txBody>
      </p:sp>
    </p:spTree>
    <p:extLst>
      <p:ext uri="{BB962C8B-B14F-4D97-AF65-F5344CB8AC3E}">
        <p14:creationId xmlns:p14="http://schemas.microsoft.com/office/powerpoint/2010/main" val="69600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1">
            <a:extLst>
              <a:ext uri="{FF2B5EF4-FFF2-40B4-BE49-F238E27FC236}">
                <a16:creationId xmlns:a16="http://schemas.microsoft.com/office/drawing/2014/main" id="{D97C0E1E-9E8F-4810-A4DF-8763A608554E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Detailed characteristics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E1D404CB-5389-4835-8BCF-C672E90E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" y="1428750"/>
            <a:ext cx="5553075" cy="22860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317043B-F4F5-4641-9F78-8E6C472D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86" y="1565375"/>
            <a:ext cx="3208962" cy="215591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92C4C36-06B5-40A7-B4D4-EC4F9FE34B82}"/>
              </a:ext>
            </a:extLst>
          </p:cNvPr>
          <p:cNvSpPr txBox="1"/>
          <p:nvPr/>
        </p:nvSpPr>
        <p:spPr>
          <a:xfrm>
            <a:off x="311145" y="3714749"/>
            <a:ext cx="53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2: Table summarizing the resulting statistics and diagnostics of the normal-prior model parameters trained on the PCA-6 dataset.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5E92EE26-041C-4FE7-A62A-78BE21A8B99F}"/>
              </a:ext>
            </a:extLst>
          </p:cNvPr>
          <p:cNvSpPr txBox="1"/>
          <p:nvPr/>
        </p:nvSpPr>
        <p:spPr>
          <a:xfrm>
            <a:off x="5898786" y="3714750"/>
            <a:ext cx="299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3: Scatter plot of k-</a:t>
            </a:r>
            <a:r>
              <a:rPr lang="en-US" sz="1000" i="1" dirty="0" err="1"/>
              <a:t>patero</a:t>
            </a:r>
            <a:r>
              <a:rPr lang="en-US" sz="1000" i="1" dirty="0"/>
              <a:t> diagnostics of the normal-prior model trained on the PCA-6 dataset.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AAA1221-2A33-4883-9B3F-119B0A258097}"/>
              </a:ext>
            </a:extLst>
          </p:cNvPr>
          <p:cNvSpPr txBox="1"/>
          <p:nvPr/>
        </p:nvSpPr>
        <p:spPr>
          <a:xfrm>
            <a:off x="617806" y="689458"/>
            <a:ext cx="6886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3495BB42-B2E2-4064-8C8D-6591AD646DDB}"/>
              </a:ext>
            </a:extLst>
          </p:cNvPr>
          <p:cNvCxnSpPr>
            <a:cxnSpLocks/>
          </p:cNvCxnSpPr>
          <p:nvPr/>
        </p:nvCxnSpPr>
        <p:spPr>
          <a:xfrm flipH="1">
            <a:off x="7817980" y="1341690"/>
            <a:ext cx="88302" cy="22368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9EC2636-255C-4780-B5EA-43CCDF91F75B}"/>
              </a:ext>
            </a:extLst>
          </p:cNvPr>
          <p:cNvSpPr txBox="1"/>
          <p:nvPr/>
        </p:nvSpPr>
        <p:spPr>
          <a:xfrm>
            <a:off x="7026113" y="1041523"/>
            <a:ext cx="1915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Often cause a warning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E43E964B-7FB7-40A2-98F3-9AE13CF54C30}"/>
              </a:ext>
            </a:extLst>
          </p:cNvPr>
          <p:cNvCxnSpPr>
            <a:cxnSpLocks/>
          </p:cNvCxnSpPr>
          <p:nvPr/>
        </p:nvCxnSpPr>
        <p:spPr>
          <a:xfrm>
            <a:off x="8246692" y="1341690"/>
            <a:ext cx="228324" cy="29055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6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3F04C0BC-746E-45F3-A9FE-123BEBAEC1D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Predictive performance</a:t>
            </a:r>
            <a:endParaRPr lang="en-GB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F1ACEFA-971E-4EE2-A1B8-CC7D9F0C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17" y="1190682"/>
            <a:ext cx="3286125" cy="2819400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6F4D6DCA-9FFF-4FF7-9BF6-50F9A9DDF2AC}"/>
              </a:ext>
            </a:extLst>
          </p:cNvPr>
          <p:cNvCxnSpPr>
            <a:cxnSpLocks/>
          </p:cNvCxnSpPr>
          <p:nvPr/>
        </p:nvCxnSpPr>
        <p:spPr>
          <a:xfrm flipV="1">
            <a:off x="4469450" y="3076090"/>
            <a:ext cx="1532554" cy="70969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E9693F9-F11C-4100-9472-031E035A25E1}"/>
              </a:ext>
            </a:extLst>
          </p:cNvPr>
          <p:cNvSpPr txBox="1"/>
          <p:nvPr/>
        </p:nvSpPr>
        <p:spPr>
          <a:xfrm>
            <a:off x="647716" y="3710000"/>
            <a:ext cx="4041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10 % of malignant tumors uncaught is a problem...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324D11D1-1F7C-432C-8236-8D8CBCFE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8" y="1340962"/>
            <a:ext cx="4114800" cy="1390650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CB13642-98DE-4DB9-987F-D60185E1125A}"/>
              </a:ext>
            </a:extLst>
          </p:cNvPr>
          <p:cNvSpPr txBox="1"/>
          <p:nvPr/>
        </p:nvSpPr>
        <p:spPr>
          <a:xfrm>
            <a:off x="5337347" y="4010082"/>
            <a:ext cx="319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 5: Confusion matrix of Normal prior model for test split of PCA-6 dataset. Horizontally normalized.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A6EAA7E-0D55-4107-802B-553CAFFCA52D}"/>
              </a:ext>
            </a:extLst>
          </p:cNvPr>
          <p:cNvSpPr txBox="1"/>
          <p:nvPr/>
        </p:nvSpPr>
        <p:spPr>
          <a:xfrm>
            <a:off x="439105" y="2834164"/>
            <a:ext cx="427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Fig4: Classification scores of Normal prior model for test split of PCA-6 dataset.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EE6238CD-C999-4C5F-A1D3-C3294376119F}"/>
              </a:ext>
            </a:extLst>
          </p:cNvPr>
          <p:cNvSpPr txBox="1"/>
          <p:nvPr/>
        </p:nvSpPr>
        <p:spPr>
          <a:xfrm>
            <a:off x="617806" y="689458"/>
            <a:ext cx="6886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of logit classifier with normal prior trained on first 6 PCs (PCA-6 + Normal).</a:t>
            </a:r>
          </a:p>
        </p:txBody>
      </p:sp>
    </p:spTree>
    <p:extLst>
      <p:ext uri="{BB962C8B-B14F-4D97-AF65-F5344CB8AC3E}">
        <p14:creationId xmlns:p14="http://schemas.microsoft.com/office/powerpoint/2010/main" val="189480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n paikkamerkki 1">
            <a:extLst>
              <a:ext uri="{FF2B5EF4-FFF2-40B4-BE49-F238E27FC236}">
                <a16:creationId xmlns:a16="http://schemas.microsoft.com/office/drawing/2014/main" id="{E077138F-93BB-4142-A885-E5636BA9E16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Conclusions and improvements</a:t>
            </a:r>
            <a:endParaRPr lang="en-GB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7DE9A1E-1C0A-432C-8C6F-353DEABC85C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92328" y="770748"/>
            <a:ext cx="8492897" cy="32565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Data easy to train for logistic classifier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All models fit well and values converge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Prediction results are decent, but leave a lot to improve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Change in perspective: from binary classification to probability of tumour being malignant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Different types of priors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Better feature elimination for complete data set (32- features)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4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371</Words>
  <Application>Microsoft Office PowerPoint</Application>
  <PresentationFormat>On-screen Show (16:9)</PresentationFormat>
  <Paragraphs>92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Arial</vt:lpstr>
      <vt:lpstr>Arial Hebrew Scholar</vt:lpstr>
      <vt:lpstr>Calibri</vt:lpstr>
      <vt:lpstr>Office-teema</vt:lpstr>
      <vt:lpstr>BDA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 Project Presentation</dc:title>
  <dc:creator>Suchomel, Ales</dc:creator>
  <cp:lastModifiedBy>Kurokallio, Jonne</cp:lastModifiedBy>
  <cp:revision>28</cp:revision>
  <dcterms:created xsi:type="dcterms:W3CDTF">2020-12-12T23:25:15Z</dcterms:created>
  <dcterms:modified xsi:type="dcterms:W3CDTF">2020-12-13T16:05:40Z</dcterms:modified>
</cp:coreProperties>
</file>